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76" r:id="rId4"/>
    <p:sldId id="283" r:id="rId5"/>
    <p:sldId id="286" r:id="rId6"/>
    <p:sldId id="258" r:id="rId7"/>
    <p:sldId id="257" r:id="rId8"/>
    <p:sldId id="287" r:id="rId9"/>
    <p:sldId id="288" r:id="rId10"/>
    <p:sldId id="259" r:id="rId11"/>
    <p:sldId id="261" r:id="rId12"/>
    <p:sldId id="294" r:id="rId13"/>
    <p:sldId id="289" r:id="rId14"/>
    <p:sldId id="284" r:id="rId15"/>
    <p:sldId id="285" r:id="rId16"/>
    <p:sldId id="290" r:id="rId17"/>
    <p:sldId id="292" r:id="rId18"/>
    <p:sldId id="291" r:id="rId19"/>
    <p:sldId id="293" r:id="rId2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6FAE0A-EEF2-4E8E-A591-F5D97251B7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9BCB0A1-DA25-4394-B2ED-546B26C664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8F7E0A7-17A8-4085-B359-D1A018775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9F3FE-818F-4C84-87D8-FE8920447649}" type="datetimeFigureOut">
              <a:rPr lang="fr-FR" smtClean="0"/>
              <a:t>03/05/2021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79E8082-E51A-4288-927C-E6772D22F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BF82943-212A-49B8-8093-B5F27273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780A1-0F60-4839-A173-4B606FB14B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583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5247D3-3F47-4CE5-8079-34CF7F135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D49B273-3DEC-43AB-B704-41F4334A93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5550413-B18D-4F25-8937-9C734D66D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9F3FE-818F-4C84-87D8-FE8920447649}" type="datetimeFigureOut">
              <a:rPr lang="fr-FR" smtClean="0"/>
              <a:t>03/05/2021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F02B0CE-A129-47D8-B8D6-E70677303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95435EE-BD1A-44AA-88D7-F205E6C37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780A1-0F60-4839-A173-4B606FB14B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1207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8703400-14AF-4431-A8FD-A87D7E2502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F7AB173-6DBF-4956-9B4F-5EC0236B5E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F1AC556-5B89-4302-9A88-5FA0AEEBF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9F3FE-818F-4C84-87D8-FE8920447649}" type="datetimeFigureOut">
              <a:rPr lang="fr-FR" smtClean="0"/>
              <a:t>03/05/2021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AAC1706-1A15-45FF-84BE-A4FA60D5E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0AB380B-7A36-44CB-A386-6F09AB941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780A1-0F60-4839-A173-4B606FB14B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56968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53A44-B52E-476E-A9B9-D3D3C91BFB27}" type="datetimeFigureOut">
              <a:rPr lang="fr-FR" smtClean="0"/>
              <a:t>03/05/2021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358E8-10AA-430B-926E-5A8679D31C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63707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53A44-B52E-476E-A9B9-D3D3C91BFB27}" type="datetimeFigureOut">
              <a:rPr lang="fr-FR" smtClean="0"/>
              <a:t>03/05/2021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358E8-10AA-430B-926E-5A8679D31C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80864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53A44-B52E-476E-A9B9-D3D3C91BFB27}" type="datetimeFigureOut">
              <a:rPr lang="fr-FR" smtClean="0"/>
              <a:t>03/05/2021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358E8-10AA-430B-926E-5A8679D31C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50220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53A44-B52E-476E-A9B9-D3D3C91BFB27}" type="datetimeFigureOut">
              <a:rPr lang="fr-FR" smtClean="0"/>
              <a:t>03/05/2021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358E8-10AA-430B-926E-5A8679D31C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14302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53A44-B52E-476E-A9B9-D3D3C91BFB27}" type="datetimeFigureOut">
              <a:rPr lang="fr-FR" smtClean="0"/>
              <a:t>03/05/2021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358E8-10AA-430B-926E-5A8679D31C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13925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53A44-B52E-476E-A9B9-D3D3C91BFB27}" type="datetimeFigureOut">
              <a:rPr lang="fr-FR" smtClean="0"/>
              <a:t>03/05/2021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358E8-10AA-430B-926E-5A8679D31C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64315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53A44-B52E-476E-A9B9-D3D3C91BFB27}" type="datetimeFigureOut">
              <a:rPr lang="fr-FR" smtClean="0"/>
              <a:t>03/05/2021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358E8-10AA-430B-926E-5A8679D31C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43562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53A44-B52E-476E-A9B9-D3D3C91BFB27}" type="datetimeFigureOut">
              <a:rPr lang="fr-FR" smtClean="0"/>
              <a:t>03/05/2021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358E8-10AA-430B-926E-5A8679D31C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3501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7B419A-4C87-43CE-85E4-81A906676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EB07A24-1396-49F4-9373-FCA5D2DEB0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DF51D1A-012F-4AAC-9CCA-337BDD729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9F3FE-818F-4C84-87D8-FE8920447649}" type="datetimeFigureOut">
              <a:rPr lang="fr-FR" smtClean="0"/>
              <a:t>03/05/2021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9613E7B-94FC-49EE-87D8-3AAF1EE59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B3F082C-51CE-4969-8DF3-A71FE6A3C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780A1-0F60-4839-A173-4B606FB14B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85837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53A44-B52E-476E-A9B9-D3D3C91BFB27}" type="datetimeFigureOut">
              <a:rPr lang="fr-FR" smtClean="0"/>
              <a:t>03/05/2021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358E8-10AA-430B-926E-5A8679D31C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41418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53A44-B52E-476E-A9B9-D3D3C91BFB27}" type="datetimeFigureOut">
              <a:rPr lang="fr-FR" smtClean="0"/>
              <a:t>03/05/2021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358E8-10AA-430B-926E-5A8679D31C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30047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53A44-B52E-476E-A9B9-D3D3C91BFB27}" type="datetimeFigureOut">
              <a:rPr lang="fr-FR" smtClean="0"/>
              <a:t>03/05/2021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358E8-10AA-430B-926E-5A8679D31C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566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A802A6-E527-43B2-85E1-77A0CCEBA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0FEB4C6-2664-4645-971F-6CBDF93526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C05C45C-561A-4D76-BBC3-A2D86055E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9F3FE-818F-4C84-87D8-FE8920447649}" type="datetimeFigureOut">
              <a:rPr lang="fr-FR" smtClean="0"/>
              <a:t>03/05/2021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39046D8-4BAD-4BFA-9EE3-1C763B11E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0DE7E47-E68B-4F7A-9E8B-DD69A3860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780A1-0F60-4839-A173-4B606FB14B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1862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A58573-EA6B-49DB-BAA9-167B2498C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0428631-2E40-4051-A0D9-984DCB15A5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682AF10-8288-4709-8482-AEDAC13738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548E8DF-45F2-4733-90FF-96286003C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9F3FE-818F-4C84-87D8-FE8920447649}" type="datetimeFigureOut">
              <a:rPr lang="fr-FR" smtClean="0"/>
              <a:t>03/05/2021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9AFE2AE-6D23-4A25-9123-3AB733CFF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CB1B08B-AE41-430A-A79B-A64A85665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780A1-0F60-4839-A173-4B606FB14B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8920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11CCE7-A3C1-49F1-9803-7B15CE463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9F3E763-674B-4F42-8F84-EBBA7BA7F6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4456F4C-FAB8-4CFE-9181-0A69B7C17D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06878AC-132F-402F-975E-238F6F2066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ABB8D84-EAFF-462B-9E06-AAFACCCD12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AD5C894-37EF-4D56-B598-1BBB29CB4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9F3FE-818F-4C84-87D8-FE8920447649}" type="datetimeFigureOut">
              <a:rPr lang="fr-FR" smtClean="0"/>
              <a:t>03/05/2021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5A1D019-42DE-4C54-909F-9221D9149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B942A20-DDA3-42E1-8CD5-DA66CE95E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780A1-0F60-4839-A173-4B606FB14B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8292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C69140-B7AC-40A3-BF65-50FECD712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E2603A9-C0A9-449E-B396-C5B1B312E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9F3FE-818F-4C84-87D8-FE8920447649}" type="datetimeFigureOut">
              <a:rPr lang="fr-FR" smtClean="0"/>
              <a:t>03/05/2021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547D30A-4B10-4A4F-A466-6F035E9D4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7E9740B-DFDC-45FC-95E2-3E7EE6D1D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780A1-0F60-4839-A173-4B606FB14B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3969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E75E4BE-8A0D-449F-98D4-AEAFB02D5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9F3FE-818F-4C84-87D8-FE8920447649}" type="datetimeFigureOut">
              <a:rPr lang="fr-FR" smtClean="0"/>
              <a:t>03/05/2021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6CBCAEE-FD64-4172-9B37-EBA3BB357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BDFD1AB-D56B-4F2F-84F4-A58A51CF3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780A1-0F60-4839-A173-4B606FB14B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9903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5B6BEE-8B7B-4808-B5C7-E56631341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E17EB28-8D2A-47ED-9DB1-A481B32B11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34D0B46-9CA9-4161-B449-38EBAFF5E5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6B5BE-8809-4421-A355-2A1BEBF18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9F3FE-818F-4C84-87D8-FE8920447649}" type="datetimeFigureOut">
              <a:rPr lang="fr-FR" smtClean="0"/>
              <a:t>03/05/2021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BC55B81-E9A7-4162-A898-F1AE7633A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5B9B9EC-3DC5-4C07-8227-FB6424742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780A1-0F60-4839-A173-4B606FB14B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0170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BF9908-428F-4F4C-A842-0FCD97D58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7A4B67F5-D01D-4F88-BCD0-DE542054E6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B4BC12C-CDB3-421E-89C2-1D160CF698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ABFCCDA-C852-43AC-9BB9-CD72E5CA9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9F3FE-818F-4C84-87D8-FE8920447649}" type="datetimeFigureOut">
              <a:rPr lang="fr-FR" smtClean="0"/>
              <a:t>03/05/2021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B1FBB11-C5C4-4D6E-B83C-178E81D4A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E7155BA-A5EA-47A0-BFB7-D217BF90E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780A1-0F60-4839-A173-4B606FB14B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6021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5FA2A3E6-34B6-4B2C-B164-314F14A07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0DFD929-4974-40C0-AAF6-6D8824C28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DD1941D-8BC5-4218-84FB-1E531C51E4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F9F3FE-818F-4C84-87D8-FE8920447649}" type="datetimeFigureOut">
              <a:rPr lang="fr-FR" smtClean="0"/>
              <a:t>03/05/2021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FAD688B-918E-4812-8C81-87033C7C3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5371B64-B344-4B67-A0AD-6EE85D95CD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780A1-0F60-4839-A173-4B606FB14B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1215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53A44-B52E-476E-A9B9-D3D3C91BFB27}" type="datetimeFigureOut">
              <a:rPr lang="fr-FR" smtClean="0"/>
              <a:t>03/05/2021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4358E8-10AA-430B-926E-5A8679D31C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91515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6F97755-2F01-4CB5-B15D-C3E42E380C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AC83551-EEF2-4DE4-A0B7-84E85C3ABC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61738" y="3170856"/>
            <a:ext cx="4330262" cy="1834056"/>
          </a:xfrm>
        </p:spPr>
        <p:txBody>
          <a:bodyPr>
            <a:normAutofit/>
          </a:bodyPr>
          <a:lstStyle/>
          <a:p>
            <a:r>
              <a:rPr lang="fr-FR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Projet de lancement d’activité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C7672FC-766F-440E-AF3F-8D6A7696E5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82910" y="5242675"/>
            <a:ext cx="4330262" cy="683284"/>
          </a:xfrm>
        </p:spPr>
        <p:txBody>
          <a:bodyPr>
            <a:normAutofit/>
          </a:bodyPr>
          <a:lstStyle/>
          <a:p>
            <a:endParaRPr lang="fr-FR" sz="200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08343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6149D4E-EA3E-42F8-8947-F60A17E4BB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1575" b="287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94A17EB-A8EC-4BE1-BE8D-FAE7D83FA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fr-FR" sz="40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Statut juridique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FF4A9DD-E7D3-4825-92BB-264F7D7409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379" y="1065862"/>
            <a:ext cx="5744685" cy="472627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fr-FR" sz="2000" b="1" dirty="0">
                <a:solidFill>
                  <a:srgbClr val="FFFFFF"/>
                </a:solidFill>
              </a:rPr>
              <a:t>impacts importants aussi bien sur l’exercice de votre activité que sur votre vie personnelle et familiale </a:t>
            </a:r>
            <a:endParaRPr lang="fr-FR" sz="2000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fr-FR" sz="20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fr-FR" sz="20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considérer avant de le choisir</a:t>
            </a:r>
          </a:p>
          <a:p>
            <a:pPr marL="0" indent="0">
              <a:buNone/>
            </a:pPr>
            <a:r>
              <a:rPr lang="fr-F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l’activité de votre entreprise, </a:t>
            </a:r>
          </a:p>
          <a:p>
            <a:pPr marL="0" indent="0">
              <a:buNone/>
            </a:pPr>
            <a:r>
              <a:rPr lang="fr-F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vos préoccupations patrimoniales et familiales, </a:t>
            </a:r>
          </a:p>
          <a:p>
            <a:pPr marL="0" indent="0">
              <a:buNone/>
            </a:pPr>
            <a:r>
              <a:rPr lang="fr-F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mais aussi l’image que vous souhaitez donner de votre entreprise…</a:t>
            </a:r>
          </a:p>
          <a:p>
            <a:pPr marL="0" indent="0">
              <a:buNone/>
            </a:pPr>
            <a:endParaRPr lang="fr-FR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25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3761787-D546-49F5-B064-12BB83EFF0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81" t="28238" r="46479" b="8473"/>
          <a:stretch/>
        </p:blipFill>
        <p:spPr>
          <a:xfrm>
            <a:off x="1855433" y="0"/>
            <a:ext cx="6835806" cy="673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1917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1A49246B-1D78-4D4C-B710-926D021D67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87" r="18288" b="909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33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2A2DB73-6A58-4926-9E9F-8E091A73A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242" y="571310"/>
            <a:ext cx="4062643" cy="1043409"/>
          </a:xfrm>
        </p:spPr>
        <p:txBody>
          <a:bodyPr>
            <a:normAutofit/>
          </a:bodyPr>
          <a:lstStyle/>
          <a:p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dossier financier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80779E4-D801-4FFA-BAE8-CC92BC5C34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992" y="1809750"/>
            <a:ext cx="5014534" cy="327659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Complétez le fichier Excel en expliquant de manière détaillée vos chiffres, démontrez la viabilité financière du projet</a:t>
            </a:r>
          </a:p>
          <a:p>
            <a:pPr marL="0" indent="0">
              <a:buNone/>
            </a:pPr>
            <a:endPara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Tx/>
              <a:buChar char="-"/>
            </a:pPr>
            <a:r>
              <a:rPr 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Compte de résultat</a:t>
            </a:r>
          </a:p>
          <a:p>
            <a:pPr>
              <a:buFontTx/>
              <a:buChar char="-"/>
            </a:pPr>
            <a:r>
              <a:rPr 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Bilan</a:t>
            </a:r>
          </a:p>
          <a:p>
            <a:pPr>
              <a:buFontTx/>
              <a:buChar char="-"/>
            </a:pPr>
            <a:r>
              <a:rPr 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 de financement</a:t>
            </a:r>
          </a:p>
          <a:p>
            <a:pPr>
              <a:buFontTx/>
              <a:buChar char="-"/>
            </a:pPr>
            <a:r>
              <a:rPr 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Seuil de rentabilité</a:t>
            </a:r>
          </a:p>
          <a:p>
            <a:pPr marL="0" indent="0">
              <a:buNone/>
            </a:pP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2076684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http://www.fimm.fr/content/produits/docs/catalogue-general-fimm-2017-2018_1_produits1484302496.jpg">
            <a:extLst>
              <a:ext uri="{FF2B5EF4-FFF2-40B4-BE49-F238E27FC236}">
                <a16:creationId xmlns:a16="http://schemas.microsoft.com/office/drawing/2014/main" id="{06DAC2C7-3BE3-48F0-B9BD-9FCF3D4F50D4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6" r="-1" b="19099"/>
          <a:stretch/>
        </p:blipFill>
        <p:spPr bwMode="auto">
          <a:xfrm>
            <a:off x="4639056" y="10"/>
            <a:ext cx="7552944" cy="6857990"/>
          </a:xfrm>
          <a:prstGeom prst="rect">
            <a:avLst/>
          </a:prstGeom>
          <a:noFill/>
          <a:effectLst/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56DEDC2-A1C3-4550-BCC5-DD1591D7B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chemeClr val="accent4"/>
                </a:solidFill>
              </a:rPr>
              <a:t>Réalisez une fiche technique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B37A72D-0096-4D73-A97E-2573D0D38B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651466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Présentez les aspects techniques du produit ou service, réalisez des plans, présentez les fonctionnalités…</a:t>
            </a:r>
          </a:p>
        </p:txBody>
      </p:sp>
    </p:spTree>
    <p:extLst>
      <p:ext uri="{BB962C8B-B14F-4D97-AF65-F5344CB8AC3E}">
        <p14:creationId xmlns:p14="http://schemas.microsoft.com/office/powerpoint/2010/main" val="2445499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http://img.archiexpo.fr/pdf/repository_ae/59398/fiche-technique-x-perco-250525_1b.jpg">
            <a:extLst>
              <a:ext uri="{FF2B5EF4-FFF2-40B4-BE49-F238E27FC236}">
                <a16:creationId xmlns:a16="http://schemas.microsoft.com/office/drawing/2014/main" id="{002C0514-273C-484F-9B04-8FFA299CFB5A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5" r="1" b="32876"/>
          <a:stretch/>
        </p:blipFill>
        <p:spPr bwMode="auto">
          <a:xfrm>
            <a:off x="4639056" y="10"/>
            <a:ext cx="7552944" cy="6857990"/>
          </a:xfrm>
          <a:prstGeom prst="rect">
            <a:avLst/>
          </a:prstGeom>
          <a:noFill/>
          <a:effectLst/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8140078-3AC6-4468-A8E3-7B67192B9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chemeClr val="accent4"/>
                </a:solidFill>
              </a:rPr>
              <a:t>Exemple fiche technique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BA39074-E5FB-4161-A24B-E12B19B6B6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651466" cy="3785419"/>
          </a:xfrm>
        </p:spPr>
        <p:txBody>
          <a:bodyPr>
            <a:norm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353121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8F718EE-DB1D-4CB7-BE5D-1A298BCF9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879940"/>
            <a:ext cx="10905066" cy="509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4532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153394-033E-458A-83DD-F6A560A08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95A99D-8C8E-4618-BECC-CA38223E1B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E700D32-0BED-4FCF-B514-FFFB4E484C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0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831209C-9657-4B70-A53A-C8CAE5C4B372}"/>
              </a:ext>
            </a:extLst>
          </p:cNvPr>
          <p:cNvSpPr/>
          <p:nvPr/>
        </p:nvSpPr>
        <p:spPr>
          <a:xfrm>
            <a:off x="4616387" y="3360198"/>
            <a:ext cx="6619875" cy="164680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L’ensemble des documents sont téléchargeables sur:</a:t>
            </a:r>
          </a:p>
          <a:p>
            <a:pPr algn="ctr"/>
            <a:r>
              <a:rPr lang="fr-FR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projet2050</a:t>
            </a:r>
            <a:r>
              <a:rPr lang="fr-FR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.eu </a:t>
            </a:r>
          </a:p>
        </p:txBody>
      </p:sp>
    </p:spTree>
    <p:extLst>
      <p:ext uri="{BB962C8B-B14F-4D97-AF65-F5344CB8AC3E}">
        <p14:creationId xmlns:p14="http://schemas.microsoft.com/office/powerpoint/2010/main" val="3749871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6440ED9-A593-41C4-9BEC-A4F326DBBE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665" b="533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0F386E0-0A6A-4923-BA47-A5A7C80F7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100" b="1" kern="1200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Trouver</a:t>
            </a:r>
            <a:r>
              <a:rPr lang="en-US" sz="3100" b="1" kern="12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3100" b="1" kern="1200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l’idée</a:t>
            </a:r>
            <a:r>
              <a:rPr lang="en-US" sz="3100" b="1" kern="12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de </a:t>
            </a:r>
            <a:r>
              <a:rPr lang="en-US" sz="3100" b="1" kern="1200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lancement</a:t>
            </a:r>
            <a:r>
              <a:rPr lang="en-US" sz="3100" b="1" kern="12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du </a:t>
            </a:r>
            <a:r>
              <a:rPr lang="en-US" sz="3100" b="1" kern="1200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produit</a:t>
            </a:r>
            <a:r>
              <a:rPr lang="en-US" sz="3100" b="1" kern="12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…</a:t>
            </a:r>
            <a:b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1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F37120F-CFBE-48D0-A0F7-A05637BE84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2910" y="5242675"/>
            <a:ext cx="4330262" cy="683284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ctr">
              <a:buNone/>
            </a:pPr>
            <a:r>
              <a:rPr lang="en-US" sz="2400" b="1" kern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Groupes</a:t>
            </a:r>
            <a:r>
              <a:rPr lang="en-US" sz="24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de 2 </a:t>
            </a:r>
            <a:r>
              <a:rPr lang="en-US" sz="2400" b="1" kern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élèves</a:t>
            </a:r>
            <a:br>
              <a:rPr lang="en-US" sz="24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</a:br>
            <a:br>
              <a:rPr lang="en-US" sz="24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en-US" sz="24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Et </a:t>
            </a:r>
            <a:r>
              <a:rPr lang="en-US" sz="2400" b="1" kern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maintenant</a:t>
            </a:r>
            <a:r>
              <a:rPr lang="en-US" sz="24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au travail</a:t>
            </a:r>
            <a:endParaRPr lang="en-US" sz="24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19846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EBD8E6C-9982-4B6C-99E6-8BAE09AEC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23392"/>
            <a:ext cx="3363974" cy="1607060"/>
          </a:xfrm>
          <a:noFill/>
          <a:ln w="19050">
            <a:solidFill>
              <a:schemeClr val="tx1"/>
            </a:solidFill>
          </a:ln>
        </p:spPr>
        <p:txBody>
          <a:bodyPr wrap="square" anchor="ctr">
            <a:normAutofit/>
          </a:bodyPr>
          <a:lstStyle/>
          <a:p>
            <a:pPr algn="ctr"/>
            <a:r>
              <a:rPr lang="fr-FR" sz="28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Contenu du dossier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4A78FAD-64B1-4091-8E88-3EA7CCB9C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684" y="2818985"/>
            <a:ext cx="4390172" cy="30935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Business Canvas</a:t>
            </a:r>
          </a:p>
          <a:p>
            <a:pPr marL="0" indent="0">
              <a:buNone/>
            </a:pPr>
            <a:r>
              <a:rPr 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Business plan</a:t>
            </a:r>
          </a:p>
          <a:p>
            <a:pPr marL="0" indent="0">
              <a:buNone/>
            </a:pPr>
            <a:r>
              <a:rPr 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Matrice SWOT</a:t>
            </a:r>
          </a:p>
          <a:p>
            <a:pPr marL="0" indent="0">
              <a:buNone/>
            </a:pPr>
            <a:r>
              <a:rPr 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Dossier financier 1</a:t>
            </a:r>
            <a:r>
              <a:rPr lang="fr-FR" sz="20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ère</a:t>
            </a:r>
            <a:r>
              <a:rPr 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année d’activité ( compte de résultat, bilan…)</a:t>
            </a:r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endParaRPr lang="fr-FR" sz="20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B86B9FB-B3CD-4812-AA03-E9649FD0D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7763" y="848259"/>
            <a:ext cx="6250769" cy="500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106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8906BD7-E162-4EFF-B357-6ED6D7174D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573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552745B-9D88-4B70-B2CE-F99055B438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065862"/>
            <a:ext cx="4151365" cy="47262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2200" b="1" kern="1200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Rédaction</a:t>
            </a:r>
            <a:r>
              <a:rPr lang="en-US" sz="2200" b="1" kern="12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 </a:t>
            </a:r>
            <a:r>
              <a:rPr lang="en-US" sz="2200" b="1" kern="1200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écrite</a:t>
            </a:r>
            <a:r>
              <a:rPr lang="en-US" sz="2200" b="1" kern="12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 d’un dossier de </a:t>
            </a:r>
            <a:r>
              <a:rPr lang="en-US" sz="2200" b="1" kern="1200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lancement</a:t>
            </a:r>
            <a:r>
              <a:rPr lang="en-US" sz="2200" b="1" kern="12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 de </a:t>
            </a:r>
            <a:r>
              <a:rPr lang="en-US" sz="2200" b="1" kern="1200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produit</a:t>
            </a:r>
            <a:r>
              <a:rPr lang="en-US" sz="2200" b="1" kern="12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 </a:t>
            </a:r>
            <a:br>
              <a:rPr lang="en-US" sz="2200" kern="1200" dirty="0">
                <a:solidFill>
                  <a:srgbClr val="FFFFFF"/>
                </a:solidFill>
                <a:latin typeface="+mn-lt"/>
                <a:ea typeface="+mj-ea"/>
                <a:cs typeface="+mj-cs"/>
              </a:rPr>
            </a:br>
            <a:br>
              <a:rPr lang="en-US" sz="2200" kern="1200" dirty="0">
                <a:solidFill>
                  <a:srgbClr val="FFFFFF"/>
                </a:solidFill>
                <a:latin typeface="+mn-lt"/>
                <a:ea typeface="+mj-ea"/>
                <a:cs typeface="+mj-cs"/>
              </a:rPr>
            </a:br>
            <a:r>
              <a:rPr lang="en-US" sz="2200" b="1" kern="12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1. </a:t>
            </a:r>
            <a:r>
              <a:rPr lang="en-US" sz="22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Présenter</a:t>
            </a:r>
            <a:r>
              <a:rPr lang="en-US" sz="22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 le business plan de </a:t>
            </a:r>
            <a:r>
              <a:rPr lang="en-US" sz="22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l’entreprise</a:t>
            </a:r>
            <a:br>
              <a:rPr lang="en-US" sz="22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</a:br>
            <a:br>
              <a:rPr lang="en-US" sz="22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</a:br>
            <a:r>
              <a:rPr lang="en-US" sz="2200" b="1" kern="12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2. </a:t>
            </a:r>
            <a:r>
              <a:rPr lang="en-US" sz="22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Complétez</a:t>
            </a:r>
            <a:r>
              <a:rPr lang="en-US" sz="22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 les documents financiers</a:t>
            </a:r>
            <a:br>
              <a:rPr lang="en-US" sz="22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</a:br>
            <a:br>
              <a:rPr lang="en-US" sz="22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</a:br>
            <a:r>
              <a:rPr lang="en-US" sz="2200" b="1" kern="12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3. </a:t>
            </a:r>
            <a:r>
              <a:rPr lang="en-US" sz="22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Réalisez</a:t>
            </a:r>
            <a:r>
              <a:rPr lang="en-US" sz="22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 le dossier commercial et technique</a:t>
            </a:r>
            <a:br>
              <a:rPr lang="en-US" sz="22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</a:br>
            <a:br>
              <a:rPr lang="en-US" sz="22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</a:br>
            <a:r>
              <a:rPr lang="en-US" sz="22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Groupes</a:t>
            </a:r>
            <a:r>
              <a:rPr lang="en-US" sz="22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 de 3 </a:t>
            </a:r>
            <a:r>
              <a:rPr lang="en-US" sz="22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élèves</a:t>
            </a:r>
            <a:br>
              <a:rPr lang="en-US" sz="2200" kern="1200" dirty="0">
                <a:solidFill>
                  <a:srgbClr val="FFFFFF"/>
                </a:solidFill>
                <a:latin typeface="+mn-lt"/>
                <a:ea typeface="+mj-ea"/>
                <a:cs typeface="+mj-cs"/>
              </a:rPr>
            </a:br>
            <a:endParaRPr lang="en-US" sz="2200" kern="1200" dirty="0">
              <a:solidFill>
                <a:srgbClr val="FFFFFF"/>
              </a:solidFill>
              <a:latin typeface="+mn-lt"/>
              <a:ea typeface="+mj-ea"/>
              <a:cs typeface="+mj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ous-titre 2">
            <a:extLst>
              <a:ext uri="{FF2B5EF4-FFF2-40B4-BE49-F238E27FC236}">
                <a16:creationId xmlns:a16="http://schemas.microsoft.com/office/drawing/2014/main" id="{9A9550B1-B9F3-4129-8D6F-F8AE77C24A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89546" y="1065862"/>
            <a:ext cx="6775725" cy="47262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114300" algn="l"/>
            <a:r>
              <a:rPr lang="en-US" sz="20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- </a:t>
            </a:r>
            <a:r>
              <a:rPr lang="en-US" sz="2000" b="1" kern="12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Objectif </a:t>
            </a:r>
            <a:r>
              <a:rPr lang="en-US" sz="2000" b="1" kern="1200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convaincre</a:t>
            </a:r>
            <a:r>
              <a:rPr lang="en-US" sz="2000" b="1" kern="12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en-US" sz="20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des </a:t>
            </a:r>
            <a:r>
              <a:rPr lang="en-US" sz="20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investisseurs</a:t>
            </a:r>
            <a:r>
              <a:rPr lang="en-US" sz="20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de financer </a:t>
            </a:r>
            <a:r>
              <a:rPr lang="en-US" sz="20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votre</a:t>
            </a:r>
            <a:r>
              <a:rPr lang="en-US" sz="20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projet</a:t>
            </a:r>
            <a:r>
              <a:rPr lang="en-US" sz="20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ou</a:t>
            </a:r>
            <a:r>
              <a:rPr lang="en-US" sz="20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les </a:t>
            </a:r>
            <a:r>
              <a:rPr lang="en-US" sz="20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dirigeants</a:t>
            </a:r>
            <a:endParaRPr lang="en-US" sz="2000" b="1" kern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  <a:p>
            <a:pPr marL="342900" indent="-228600" algn="l">
              <a:buFont typeface="Arial" panose="020B0604020202020204" pitchFamily="34" charset="0"/>
              <a:buChar char="•"/>
            </a:pPr>
            <a:endParaRPr lang="en-US" sz="2000" b="1" kern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  <a:p>
            <a:pPr marL="114300" algn="l"/>
            <a:r>
              <a:rPr lang="en-US" sz="20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- </a:t>
            </a:r>
            <a:r>
              <a:rPr lang="en-US" sz="2000" b="1" kern="1200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Vous</a:t>
            </a:r>
            <a:r>
              <a:rPr lang="en-US" sz="2000" b="1" kern="12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disposez</a:t>
            </a:r>
            <a:r>
              <a:rPr lang="en-US" sz="2000" b="1" kern="12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en-US" sz="20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de </a:t>
            </a:r>
            <a:r>
              <a:rPr 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en-US" sz="20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en-US" sz="20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000 euros </a:t>
            </a:r>
            <a:r>
              <a:rPr lang="en-US" sz="20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d’apport</a:t>
            </a:r>
            <a:r>
              <a:rPr lang="en-US" sz="20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personnel</a:t>
            </a:r>
          </a:p>
          <a:p>
            <a:pPr algn="l"/>
            <a:r>
              <a:rPr lang="en-US" sz="20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</a:p>
          <a:p>
            <a:pPr algn="l"/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- </a:t>
            </a:r>
            <a:r>
              <a:rPr lang="en-US" sz="2000" b="1" kern="12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Le </a:t>
            </a:r>
            <a:r>
              <a:rPr lang="en-US" sz="2000" b="1" kern="1200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reste</a:t>
            </a:r>
            <a:r>
              <a:rPr lang="en-US" sz="2000" b="1" kern="12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des fonds </a:t>
            </a:r>
            <a:r>
              <a:rPr lang="en-US" sz="20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proviendra</a:t>
            </a:r>
            <a:r>
              <a:rPr lang="en-US" sz="20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d’un </a:t>
            </a:r>
            <a:r>
              <a:rPr lang="en-US" sz="20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emprunt</a:t>
            </a:r>
            <a:r>
              <a:rPr lang="en-US" sz="20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à la </a:t>
            </a:r>
            <a:r>
              <a:rPr lang="en-US" sz="20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banque</a:t>
            </a:r>
            <a:r>
              <a:rPr lang="en-US" sz="20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plafonné</a:t>
            </a:r>
            <a:r>
              <a:rPr lang="en-US" sz="20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à 1 000 000€</a:t>
            </a:r>
          </a:p>
        </p:txBody>
      </p:sp>
    </p:spTree>
    <p:extLst>
      <p:ext uri="{BB962C8B-B14F-4D97-AF65-F5344CB8AC3E}">
        <p14:creationId xmlns:p14="http://schemas.microsoft.com/office/powerpoint/2010/main" val="920496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57ACD28-3A09-43FC-A228-75799DF548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90" b="7940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5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54523FD-C0B5-416D-AC3A-8F43C7C79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Critères d’évaluation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F24283E-F2AF-45DE-B7E5-747D124C4D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951359" cy="3268976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fr-FR" sz="18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Réalisme du projet </a:t>
            </a:r>
          </a:p>
          <a:p>
            <a:pPr marL="0" indent="0">
              <a:buNone/>
            </a:pPr>
            <a:r>
              <a:rPr lang="fr-F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une entreprise que vous connaissez, ou créer une entreprise avec un produit ou service qui vous intéresse</a:t>
            </a:r>
          </a:p>
          <a:p>
            <a:endParaRPr lang="fr-F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fr-FR" sz="18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Niveau de détails </a:t>
            </a:r>
            <a:r>
              <a:rPr lang="fr-F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 dossier au plus proche de la réalité</a:t>
            </a:r>
          </a:p>
          <a:p>
            <a:endParaRPr lang="fr-F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fr-FR" sz="18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Démontrer la viabilité financière </a:t>
            </a:r>
            <a:r>
              <a:rPr lang="fr-F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celui-ci afin de convaincre les investisseurs.</a:t>
            </a:r>
          </a:p>
        </p:txBody>
      </p:sp>
    </p:spTree>
    <p:extLst>
      <p:ext uri="{BB962C8B-B14F-4D97-AF65-F5344CB8AC3E}">
        <p14:creationId xmlns:p14="http://schemas.microsoft.com/office/powerpoint/2010/main" val="3740128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A554CC4-F4FC-4FAF-9D68-7280637E1F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28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0F535BA-12A5-41EC-A84F-9F6A85F16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Choix du produit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278A6B0C-7CC9-4FAF-9C61-E686138B1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076" y="2876550"/>
            <a:ext cx="5457824" cy="380047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Conseils pour le </a:t>
            </a:r>
            <a:r>
              <a:rPr lang="en-US" sz="1800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choix</a:t>
            </a:r>
            <a:endParaRPr lang="en-US" sz="1800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Coût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revient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chiffrable</a:t>
            </a:r>
            <a:endPara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</a:t>
            </a:r>
            <a:r>
              <a:rPr lang="en-U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réalisme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et la </a:t>
            </a:r>
            <a:r>
              <a:rPr lang="en-U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précision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des </a:t>
            </a:r>
            <a:r>
              <a:rPr lang="en-U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calculs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doivent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primer sur </a:t>
            </a:r>
            <a:r>
              <a:rPr lang="en-U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l’originalité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du </a:t>
            </a:r>
            <a:r>
              <a:rPr lang="en-U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projet</a:t>
            </a:r>
            <a:endPara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Choisir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 </a:t>
            </a:r>
            <a:r>
              <a:rPr lang="en-U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produit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relativement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basique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mais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avec un </a:t>
            </a:r>
            <a:r>
              <a:rPr lang="en-U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élément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differenciation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 design, </a:t>
            </a:r>
            <a:r>
              <a:rPr lang="en-U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fonctionnalité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nouvelle…)</a:t>
            </a:r>
          </a:p>
        </p:txBody>
      </p:sp>
    </p:spTree>
    <p:extLst>
      <p:ext uri="{BB962C8B-B14F-4D97-AF65-F5344CB8AC3E}">
        <p14:creationId xmlns:p14="http://schemas.microsoft.com/office/powerpoint/2010/main" val="192761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7E61A69-C50C-43E0-8FBA-057F0E64A6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5730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796B708-0211-4200-A890-0F47E5F56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business model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67424C6-B792-4A41-AD2D-B759EE8B5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649" y="3029382"/>
            <a:ext cx="6734176" cy="375284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Quelle valeur pour vos clients? </a:t>
            </a:r>
          </a:p>
          <a:p>
            <a:pPr marL="0" indent="0">
              <a:buNone/>
            </a:pPr>
            <a:r>
              <a:rPr 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Comment celle-ci s’organise pour répondre à un besoin client et gagner de l’argent?</a:t>
            </a:r>
          </a:p>
          <a:p>
            <a:pPr marL="0" indent="0">
              <a:buNone/>
            </a:pPr>
            <a:r>
              <a:rPr 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Chercher une proposition de valeur et une stratégie autour d’elle cohérente</a:t>
            </a:r>
          </a:p>
          <a:p>
            <a:pPr marL="0" indent="0">
              <a:buNone/>
            </a:pPr>
            <a:r>
              <a:rPr lang="fr-F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IKEA meuble de qualité et design à prix bas, facile à transporter</a:t>
            </a:r>
          </a:p>
          <a:p>
            <a:pPr marL="0" indent="0">
              <a:buNone/>
            </a:pP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161086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35EF52-71F8-471F-B3A3-F2AB47DDC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799DA79-3C8B-467A-9544-E43CD26BC8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35702C8-77C3-42B3-9966-888ADE414F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91" t="7144" r="15884" b="25115"/>
          <a:stretch/>
        </p:blipFill>
        <p:spPr>
          <a:xfrm>
            <a:off x="0" y="182562"/>
            <a:ext cx="12192000" cy="667543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6563269-19E1-470A-A07F-358D57D30A83}"/>
              </a:ext>
            </a:extLst>
          </p:cNvPr>
          <p:cNvSpPr/>
          <p:nvPr/>
        </p:nvSpPr>
        <p:spPr>
          <a:xfrm>
            <a:off x="172278" y="4784035"/>
            <a:ext cx="2120348" cy="15278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5803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6A3F8E4-D857-4F45-BB5B-D6328E6F9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23392"/>
            <a:ext cx="3363974" cy="1607060"/>
          </a:xfrm>
          <a:noFill/>
          <a:ln w="19050">
            <a:solidFill>
              <a:schemeClr val="tx1"/>
            </a:solidFill>
          </a:ln>
        </p:spPr>
        <p:txBody>
          <a:bodyPr wrap="square" anchor="ctr">
            <a:normAutofit/>
          </a:bodyPr>
          <a:lstStyle/>
          <a:p>
            <a:pPr algn="ctr"/>
            <a:r>
              <a:rPr lang="fr-FR" sz="28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Contenu du projet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A5E0B85-E75D-4B6F-A971-12207CA2D5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3"/>
            <a:ext cx="3363974" cy="3415623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Compléter mon Business Canvas</a:t>
            </a:r>
          </a:p>
          <a:p>
            <a:pPr>
              <a:buFontTx/>
              <a:buChar char="-"/>
            </a:pPr>
            <a:r>
              <a:rPr 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Rédiger mon business plan </a:t>
            </a:r>
          </a:p>
          <a:p>
            <a:pPr>
              <a:buFontTx/>
              <a:buChar char="-"/>
            </a:pPr>
            <a:r>
              <a:rPr 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Réaliser mon dossier financier </a:t>
            </a:r>
          </a:p>
          <a:p>
            <a:pPr>
              <a:buFontTx/>
              <a:buChar char="-"/>
            </a:pPr>
            <a:r>
              <a:rPr 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Réaliser ma fiche technique</a:t>
            </a:r>
          </a:p>
          <a:p>
            <a:pPr>
              <a:buFontTx/>
              <a:buChar char="-"/>
            </a:pPr>
            <a:r>
              <a:rPr 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Réaliser ma SWOT</a:t>
            </a:r>
          </a:p>
          <a:p>
            <a:pPr>
              <a:buFontTx/>
              <a:buChar char="-"/>
            </a:pPr>
            <a:endParaRPr lang="fr-FR" sz="2000" dirty="0"/>
          </a:p>
          <a:p>
            <a:pPr>
              <a:buFontTx/>
              <a:buChar char="-"/>
            </a:pPr>
            <a:endParaRPr lang="fr-FR" sz="2000" dirty="0"/>
          </a:p>
          <a:p>
            <a:pPr>
              <a:buFontTx/>
              <a:buChar char="-"/>
            </a:pPr>
            <a:endParaRPr lang="fr-FR" sz="20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F825992-3273-472F-B16D-BB7ECFCA3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7763" y="1020155"/>
            <a:ext cx="6250769" cy="465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5210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FF44A292-FBFD-4359-BA55-5A42A60E4F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310" r="9091" b="1308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33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5A80B0D-3AD8-4E42-9D29-93390ADE1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242" y="632990"/>
            <a:ext cx="4292644" cy="1043409"/>
          </a:xfrm>
        </p:spPr>
        <p:txBody>
          <a:bodyPr>
            <a:normAutofit/>
          </a:bodyPr>
          <a:lstStyle/>
          <a:p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business plan</a:t>
            </a:r>
            <a:endParaRPr lang="fr-F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5A29FBF-FA71-4494-A456-96CDF5F04B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241" y="1774371"/>
            <a:ext cx="4594683" cy="3359603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fr-FR" sz="18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Présente les composantes clés de votre projet d’entreprise</a:t>
            </a:r>
          </a:p>
          <a:p>
            <a:pPr marL="0" indent="0">
              <a:buNone/>
            </a:pPr>
            <a:r>
              <a:rPr lang="fr-F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outil de pilotage , mais aussi de communication pour associés et financeurs </a:t>
            </a:r>
          </a:p>
          <a:p>
            <a:pPr marL="0" indent="0">
              <a:buNone/>
            </a:pPr>
            <a:r>
              <a:rPr lang="fr-F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Démontrer la viabilité du projet</a:t>
            </a:r>
          </a:p>
          <a:p>
            <a:pPr marL="0" indent="0">
              <a:buNone/>
            </a:pPr>
            <a:r>
              <a:rPr lang="fr-F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Etudier le marché,</a:t>
            </a:r>
          </a:p>
          <a:p>
            <a:pPr marL="0" indent="0">
              <a:buNone/>
            </a:pPr>
            <a:r>
              <a:rPr lang="fr-F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Mettre en place une stratégie commerciale,</a:t>
            </a:r>
          </a:p>
          <a:p>
            <a:pPr marL="0" indent="0">
              <a:buNone/>
            </a:pPr>
            <a:r>
              <a:rPr lang="fr-F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Réaliser des prévisions financières </a:t>
            </a:r>
          </a:p>
          <a:p>
            <a:pPr marL="0" indent="0">
              <a:buNone/>
            </a:pPr>
            <a:r>
              <a:rPr lang="fr-F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Choisir un statut juridique</a:t>
            </a:r>
          </a:p>
          <a:p>
            <a:pPr marL="0" indent="0">
              <a:buNone/>
            </a:pPr>
            <a:endParaRPr lang="fr-F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fr-F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752038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6AD9622-ABD6-4C41-94DD-94E1134C67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47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B9B719F-BC48-4728-A114-CAD8A8CE8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Etude de marché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7A45650-00E3-4222-8BC2-B19129A60A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341" y="3143250"/>
            <a:ext cx="5656209" cy="319087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fr-FR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Mieux connaître les chances et les conditions de réussite de votre projet</a:t>
            </a:r>
          </a:p>
          <a:p>
            <a:pPr marL="0" indent="0">
              <a:buNone/>
            </a:pPr>
            <a:r>
              <a:rPr lang="fr-F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 voulez vous vendre ? À qui ? </a:t>
            </a:r>
          </a:p>
          <a:p>
            <a:pPr marL="0" indent="0">
              <a:buNone/>
            </a:pPr>
            <a:r>
              <a:rPr lang="fr-F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Comment allez-vous le vendre ? </a:t>
            </a:r>
          </a:p>
          <a:p>
            <a:pPr marL="0" indent="0">
              <a:buNone/>
            </a:pPr>
            <a:r>
              <a:rPr lang="fr-F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Qui sont vos concurrents ? </a:t>
            </a:r>
          </a:p>
          <a:p>
            <a:pPr marL="0" indent="0">
              <a:buNone/>
            </a:pPr>
            <a:r>
              <a:rPr lang="fr-F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Y-a-t-il une réglementation particulière sur ce marché ? </a:t>
            </a:r>
          </a:p>
          <a:p>
            <a:pPr marL="0" indent="0">
              <a:buNone/>
            </a:pPr>
            <a:r>
              <a:rPr lang="fr-F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Une zone d’implantation à privilégier ?</a:t>
            </a:r>
          </a:p>
          <a:p>
            <a:pPr marL="0" indent="0">
              <a:buNone/>
            </a:pPr>
            <a:endParaRPr lang="fr-FR" sz="1300" dirty="0"/>
          </a:p>
        </p:txBody>
      </p:sp>
    </p:spTree>
    <p:extLst>
      <p:ext uri="{BB962C8B-B14F-4D97-AF65-F5344CB8AC3E}">
        <p14:creationId xmlns:p14="http://schemas.microsoft.com/office/powerpoint/2010/main" val="3722056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501</Words>
  <Application>Microsoft Office PowerPoint</Application>
  <PresentationFormat>Grand écran</PresentationFormat>
  <Paragraphs>75</Paragraphs>
  <Slides>18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Thème Office</vt:lpstr>
      <vt:lpstr>Office Theme</vt:lpstr>
      <vt:lpstr>Projet de lancement d’activité</vt:lpstr>
      <vt:lpstr>Rédaction écrite d’un dossier de lancement de produit   1. Présenter le business plan de l’entreprise  2. Complétez les documents financiers  3. Réalisez le dossier commercial et technique  Groupes de 3 élèves </vt:lpstr>
      <vt:lpstr>Critères d’évaluation</vt:lpstr>
      <vt:lpstr>Choix du produit</vt:lpstr>
      <vt:lpstr>Le business model</vt:lpstr>
      <vt:lpstr>Présentation PowerPoint</vt:lpstr>
      <vt:lpstr>Contenu du projet</vt:lpstr>
      <vt:lpstr>Le business plan</vt:lpstr>
      <vt:lpstr>Etude de marché</vt:lpstr>
      <vt:lpstr>Statut juridique</vt:lpstr>
      <vt:lpstr>Présentation PowerPoint</vt:lpstr>
      <vt:lpstr>Le dossier financier</vt:lpstr>
      <vt:lpstr>Réalisez une fiche technique</vt:lpstr>
      <vt:lpstr>Exemple fiche technique</vt:lpstr>
      <vt:lpstr>Présentation PowerPoint</vt:lpstr>
      <vt:lpstr>Présentation PowerPoint</vt:lpstr>
      <vt:lpstr>Trouver l’idée de lancement du produit… </vt:lpstr>
      <vt:lpstr>Contenu du dossier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Projet de lancement d’activité</dc:title>
  <dc:creator>REMI DESCOTES</dc:creator>
  <cp:lastModifiedBy>REMI DESCOTES</cp:lastModifiedBy>
  <cp:revision>30</cp:revision>
  <dcterms:created xsi:type="dcterms:W3CDTF">2019-10-24T15:52:46Z</dcterms:created>
  <dcterms:modified xsi:type="dcterms:W3CDTF">2021-05-03T08:00:41Z</dcterms:modified>
</cp:coreProperties>
</file>